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57" r:id="rId4"/>
    <p:sldId id="258" r:id="rId5"/>
    <p:sldId id="273" r:id="rId6"/>
    <p:sldId id="274" r:id="rId7"/>
    <p:sldId id="259" r:id="rId8"/>
    <p:sldId id="282" r:id="rId9"/>
    <p:sldId id="281" r:id="rId10"/>
    <p:sldId id="283" r:id="rId11"/>
    <p:sldId id="284" r:id="rId12"/>
    <p:sldId id="261" r:id="rId13"/>
    <p:sldId id="270" r:id="rId14"/>
    <p:sldId id="280" r:id="rId15"/>
    <p:sldId id="285" r:id="rId16"/>
    <p:sldId id="275" r:id="rId17"/>
    <p:sldId id="286" r:id="rId18"/>
    <p:sldId id="287" r:id="rId19"/>
    <p:sldId id="288" r:id="rId20"/>
    <p:sldId id="289" r:id="rId21"/>
    <p:sldId id="278" r:id="rId22"/>
    <p:sldId id="272" r:id="rId23"/>
    <p:sldId id="276" r:id="rId24"/>
    <p:sldId id="271" r:id="rId25"/>
    <p:sldId id="277" r:id="rId26"/>
    <p:sldId id="262" r:id="rId27"/>
    <p:sldId id="263" r:id="rId28"/>
    <p:sldId id="264" r:id="rId29"/>
    <p:sldId id="265" r:id="rId30"/>
    <p:sldId id="266" r:id="rId31"/>
    <p:sldId id="279" r:id="rId32"/>
    <p:sldId id="267" r:id="rId33"/>
    <p:sldId id="268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19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200" y="480"/>
      </p:cViewPr>
      <p:guideLst/>
    </p:cSldViewPr>
  </p:slideViewPr>
  <p:outlineViewPr>
    <p:cViewPr>
      <p:scale>
        <a:sx n="33" d="100"/>
        <a:sy n="33" d="100"/>
      </p:scale>
      <p:origin x="0" y="-127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C0D60-E32A-4248-A1F7-189812D0DF43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A34E5-A3EF-BC4B-BAFD-59FF440D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4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A34E5-A3EF-BC4B-BAFD-59FF440DC3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14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A34E5-A3EF-BC4B-BAFD-59FF440DC3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0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ignal_processing" TargetMode="External"/><Relationship Id="rId13" Type="http://schemas.openxmlformats.org/officeDocument/2006/relationships/hyperlink" Target="https://en.wikipedia.org/wiki/Photonics" TargetMode="External"/><Relationship Id="rId18" Type="http://schemas.openxmlformats.org/officeDocument/2006/relationships/image" Target="../media/image20.png"/><Relationship Id="rId3" Type="http://schemas.openxmlformats.org/officeDocument/2006/relationships/hyperlink" Target="https://en.wikipedia.org/wiki/Computer_engineering" TargetMode="External"/><Relationship Id="rId7" Type="http://schemas.openxmlformats.org/officeDocument/2006/relationships/hyperlink" Target="https://en.wikipedia.org/wiki/Radio-frequency_engineering" TargetMode="External"/><Relationship Id="rId12" Type="http://schemas.openxmlformats.org/officeDocument/2006/relationships/hyperlink" Target="https://en.wikipedia.org/wiki/Optics" TargetMode="External"/><Relationship Id="rId17" Type="http://schemas.openxmlformats.org/officeDocument/2006/relationships/hyperlink" Target="https://en.wikipedia.org/wiki/Electrochemistry" TargetMode="External"/><Relationship Id="rId2" Type="http://schemas.openxmlformats.org/officeDocument/2006/relationships/hyperlink" Target="https://en.wikipedia.org/wiki/Electrical_engineering" TargetMode="External"/><Relationship Id="rId16" Type="http://schemas.openxmlformats.org/officeDocument/2006/relationships/hyperlink" Target="https://en.wikipedia.org/wiki/Nanotechn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elecommunications" TargetMode="External"/><Relationship Id="rId11" Type="http://schemas.openxmlformats.org/officeDocument/2006/relationships/hyperlink" Target="https://en.wikipedia.org/wiki/Electronics" TargetMode="External"/><Relationship Id="rId5" Type="http://schemas.openxmlformats.org/officeDocument/2006/relationships/hyperlink" Target="https://en.wikipedia.org/wiki/Power_engineering" TargetMode="External"/><Relationship Id="rId15" Type="http://schemas.openxmlformats.org/officeDocument/2006/relationships/hyperlink" Target="https://en.wikipedia.org/wiki/Microwave_engineering" TargetMode="External"/><Relationship Id="rId10" Type="http://schemas.openxmlformats.org/officeDocument/2006/relationships/hyperlink" Target="https://en.wikipedia.org/wiki/Photovoltaic_cell" TargetMode="External"/><Relationship Id="rId4" Type="http://schemas.openxmlformats.org/officeDocument/2006/relationships/hyperlink" Target="https://en.wikipedia.org/wiki/Systems_engineering" TargetMode="External"/><Relationship Id="rId9" Type="http://schemas.openxmlformats.org/officeDocument/2006/relationships/hyperlink" Target="https://en.wikipedia.org/wiki/Instrumentation" TargetMode="External"/><Relationship Id="rId14" Type="http://schemas.openxmlformats.org/officeDocument/2006/relationships/hyperlink" Target="https://en.wikipedia.org/wiki/Power_electronic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puter_science#cite_note-DenningAutomated-3" TargetMode="External"/><Relationship Id="rId13" Type="http://schemas.openxmlformats.org/officeDocument/2006/relationships/hyperlink" Target="https://en.wikipedia.org/wiki/Computer_architecture" TargetMode="External"/><Relationship Id="rId18" Type="http://schemas.openxmlformats.org/officeDocument/2006/relationships/hyperlink" Target="https://en.wikipedia.org/wiki/Academic_discipline" TargetMode="External"/><Relationship Id="rId3" Type="http://schemas.openxmlformats.org/officeDocument/2006/relationships/hyperlink" Target="https://en.wikipedia.org/wiki/Computation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s://en.wikipedia.org/wiki/Computer_science#cite_note-MITAutomated-2" TargetMode="External"/><Relationship Id="rId12" Type="http://schemas.openxmlformats.org/officeDocument/2006/relationships/hyperlink" Target="https://en.wikipedia.org/wiki/Applied_science" TargetMode="External"/><Relationship Id="rId17" Type="http://schemas.openxmlformats.org/officeDocument/2006/relationships/hyperlink" Target="https://en.wikipedia.org/wiki/Computer_science#cite_note-6" TargetMode="External"/><Relationship Id="rId2" Type="http://schemas.openxmlformats.org/officeDocument/2006/relationships/hyperlink" Target="https://en.wikipedia.org/wiki/Computer_science" TargetMode="External"/><Relationship Id="rId16" Type="http://schemas.openxmlformats.org/officeDocument/2006/relationships/hyperlink" Target="https://en.wikipedia.org/wiki/Computer_science#cite_note-5" TargetMode="External"/><Relationship Id="rId20" Type="http://schemas.openxmlformats.org/officeDocument/2006/relationships/hyperlink" Target="https://en.wikipedia.org/wiki/Computer_science#cite_note-Denning-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science#cite_note-YorkDefinition-1" TargetMode="External"/><Relationship Id="rId11" Type="http://schemas.openxmlformats.org/officeDocument/2006/relationships/hyperlink" Target="https://en.wikipedia.org/wiki/Information_theory" TargetMode="External"/><Relationship Id="rId5" Type="http://schemas.openxmlformats.org/officeDocument/2006/relationships/hyperlink" Target="https://en.wikipedia.org/wiki/Automation" TargetMode="External"/><Relationship Id="rId15" Type="http://schemas.openxmlformats.org/officeDocument/2006/relationships/hyperlink" Target="https://en.wikipedia.org/wiki/Computer_science#cite_note-4" TargetMode="External"/><Relationship Id="rId10" Type="http://schemas.openxmlformats.org/officeDocument/2006/relationships/hyperlink" Target="https://en.wikipedia.org/wiki/Theory_of_computation" TargetMode="External"/><Relationship Id="rId19" Type="http://schemas.openxmlformats.org/officeDocument/2006/relationships/hyperlink" Target="https://en.wikipedia.org/wiki/Computer_programming" TargetMode="External"/><Relationship Id="rId4" Type="http://schemas.openxmlformats.org/officeDocument/2006/relationships/hyperlink" Target="https://en.wikipedia.org/wiki/Information" TargetMode="External"/><Relationship Id="rId9" Type="http://schemas.openxmlformats.org/officeDocument/2006/relationships/hyperlink" Target="https://en.wikipedia.org/wiki/Algorithm" TargetMode="External"/><Relationship Id="rId14" Type="http://schemas.openxmlformats.org/officeDocument/2006/relationships/hyperlink" Target="https://en.wikipedia.org/wiki/Software_engineeri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uru99.com/code-review-tools.html" TargetMode="External"/><Relationship Id="rId3" Type="http://schemas.openxmlformats.org/officeDocument/2006/relationships/hyperlink" Target="https://www.doxygen.nl/index.html" TargetMode="External"/><Relationship Id="rId7" Type="http://schemas.openxmlformats.org/officeDocument/2006/relationships/hyperlink" Target="https://en.wikipedia.org/wiki/Version_control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tlassia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://pictomic.com/test_dmaAlgorithms/main/Doxygen/html/manualCompleteArchitecture.pdf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pictomic.com/test_dmaAlgorithms/main/Doxygen/html/" TargetMode="External"/><Relationship Id="rId9" Type="http://schemas.openxmlformats.org/officeDocument/2006/relationships/hyperlink" Target="https://en.wikipedia.org/wiki/Bug_tracking_syste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www.mathworks.com/campaigns/products/trials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vens.edu/admissions/pre-college-program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vens.edu/academics/academic-catalog" TargetMode="External"/><Relationship Id="rId2" Type="http://schemas.openxmlformats.org/officeDocument/2006/relationships/hyperlink" Target="https://www.stevens.edu/directory/office-registrar/academic-calend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ngineer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s://en.wikipedia.org/wiki/Technology" TargetMode="External"/><Relationship Id="rId7" Type="http://schemas.openxmlformats.org/officeDocument/2006/relationships/hyperlink" Target="https://en.wikipedia.org/wiki/Engine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s://en.wikipedia.org/wiki/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thematics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en.wikipedia.org/wiki/The_arts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en.wikipedia.org/wiki/Engineering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ical_engineering" TargetMode="External"/><Relationship Id="rId2" Type="http://schemas.openxmlformats.org/officeDocument/2006/relationships/hyperlink" Target="https://en.wikipedia.org/wiki/Stevens_Institute_of_Techn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engineering" TargetMode="External"/><Relationship Id="rId5" Type="http://schemas.openxmlformats.org/officeDocument/2006/relationships/hyperlink" Target="https://en.wikipedia.org/wiki/Science" TargetMode="External"/><Relationship Id="rId4" Type="http://schemas.openxmlformats.org/officeDocument/2006/relationships/hyperlink" Target="https://en.wikipedia.org/wiki/Computer_scienc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441F-02EF-D53E-28AC-A1665B451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10466173" cy="1825096"/>
          </a:xfrm>
        </p:spPr>
        <p:txBody>
          <a:bodyPr/>
          <a:lstStyle/>
          <a:p>
            <a:r>
              <a:rPr lang="en-US" dirty="0"/>
              <a:t>Stevens Institute </a:t>
            </a:r>
            <a:br>
              <a:rPr lang="en-US" dirty="0"/>
            </a:br>
            <a:r>
              <a:rPr lang="en-US" dirty="0"/>
              <a:t>of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BC6D1-DB34-3F58-330B-D44A6DA15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095917"/>
          </a:xfrm>
        </p:spPr>
        <p:txBody>
          <a:bodyPr>
            <a:normAutofit/>
          </a:bodyPr>
          <a:lstStyle/>
          <a:p>
            <a:r>
              <a:rPr lang="en-US" dirty="0"/>
              <a:t>Engineering Bootcamp</a:t>
            </a:r>
          </a:p>
          <a:p>
            <a:r>
              <a:rPr lang="en-US" sz="1100" dirty="0"/>
              <a:t>Darian Muresan, Ph.D. ECE </a:t>
            </a:r>
          </a:p>
          <a:p>
            <a:r>
              <a:rPr lang="en-US" sz="1100" dirty="0"/>
              <a:t>Stevens Teaching Professor in School of Systems and Enterprises</a:t>
            </a:r>
          </a:p>
          <a:p>
            <a:endParaRPr lang="en-US" sz="1100" dirty="0"/>
          </a:p>
        </p:txBody>
      </p:sp>
      <p:pic>
        <p:nvPicPr>
          <p:cNvPr id="5" name="Picture 4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C211F112-6D05-EBE5-5FBA-1767FFB7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551" y="1922203"/>
            <a:ext cx="335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5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7F2D-709B-4122-29A7-2ED140F2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22575"/>
            <a:ext cx="11010254" cy="1293028"/>
          </a:xfrm>
        </p:spPr>
        <p:txBody>
          <a:bodyPr>
            <a:normAutofit/>
          </a:bodyPr>
          <a:lstStyle/>
          <a:p>
            <a:r>
              <a:rPr lang="en-US" dirty="0"/>
              <a:t>What is Electrical Engineering?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3EB2-FCFC-C48C-C1F3-A27C8FFD6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121301" cy="430849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https://en.wikipedia.org/wiki/Electrical_engineering</a:t>
            </a:r>
            <a:endParaRPr lang="en-US" dirty="0"/>
          </a:p>
          <a:p>
            <a:r>
              <a:rPr lang="en-US" dirty="0"/>
              <a:t>Electrical engineering is divided into a wide range of different fields, including </a:t>
            </a:r>
            <a:r>
              <a:rPr lang="en-US" dirty="0">
                <a:hlinkClick r:id="rId3" tooltip="Computer engineering"/>
              </a:rPr>
              <a:t>computer engineering</a:t>
            </a:r>
            <a:r>
              <a:rPr lang="en-US" dirty="0"/>
              <a:t>, </a:t>
            </a:r>
            <a:r>
              <a:rPr lang="en-US" dirty="0">
                <a:hlinkClick r:id="rId4" tooltip="Systems engineering"/>
              </a:rPr>
              <a:t>systems engineering</a:t>
            </a:r>
            <a:r>
              <a:rPr lang="en-US" dirty="0"/>
              <a:t>, </a:t>
            </a:r>
            <a:r>
              <a:rPr lang="en-US" dirty="0">
                <a:hlinkClick r:id="rId5" tooltip="Power engineering"/>
              </a:rPr>
              <a:t>power engineering</a:t>
            </a:r>
            <a:r>
              <a:rPr lang="en-US" dirty="0"/>
              <a:t>, </a:t>
            </a:r>
            <a:r>
              <a:rPr lang="en-US" dirty="0">
                <a:hlinkClick r:id="rId6" tooltip="Telecommunications"/>
              </a:rPr>
              <a:t>telecommunications</a:t>
            </a:r>
            <a:r>
              <a:rPr lang="en-US" dirty="0"/>
              <a:t>, </a:t>
            </a:r>
            <a:r>
              <a:rPr lang="en-US" dirty="0">
                <a:hlinkClick r:id="rId7" tooltip="Radio-frequency engineering"/>
              </a:rPr>
              <a:t>radio-frequency engineering</a:t>
            </a:r>
            <a:r>
              <a:rPr lang="en-US" dirty="0"/>
              <a:t>, </a:t>
            </a:r>
            <a:r>
              <a:rPr lang="en-US" dirty="0">
                <a:hlinkClick r:id="rId8" tooltip="Signal processing"/>
              </a:rPr>
              <a:t>signal processing</a:t>
            </a:r>
            <a:r>
              <a:rPr lang="en-US" dirty="0"/>
              <a:t>, </a:t>
            </a:r>
            <a:r>
              <a:rPr lang="en-US" dirty="0">
                <a:hlinkClick r:id="rId9" tooltip="Instrumentation"/>
              </a:rPr>
              <a:t>instrumentation</a:t>
            </a:r>
            <a:r>
              <a:rPr lang="en-US" dirty="0"/>
              <a:t>, </a:t>
            </a:r>
            <a:r>
              <a:rPr lang="en-US" dirty="0">
                <a:hlinkClick r:id="rId10" tooltip="Photovoltaic cell"/>
              </a:rPr>
              <a:t>photovoltaic cells</a:t>
            </a:r>
            <a:r>
              <a:rPr lang="en-US" dirty="0"/>
              <a:t>, </a:t>
            </a:r>
            <a:r>
              <a:rPr lang="en-US" dirty="0">
                <a:hlinkClick r:id="rId11" tooltip="Electronics"/>
              </a:rPr>
              <a:t>electronics</a:t>
            </a:r>
            <a:r>
              <a:rPr lang="en-US" dirty="0"/>
              <a:t>, and </a:t>
            </a:r>
            <a:r>
              <a:rPr lang="en-US" dirty="0">
                <a:hlinkClick r:id="rId12" tooltip="Optics"/>
              </a:rPr>
              <a:t>optics</a:t>
            </a:r>
            <a:r>
              <a:rPr lang="en-US" dirty="0"/>
              <a:t> and </a:t>
            </a:r>
            <a:r>
              <a:rPr lang="en-US" dirty="0">
                <a:hlinkClick r:id="rId13" tooltip="Photonics"/>
              </a:rPr>
              <a:t>photonics</a:t>
            </a:r>
            <a:r>
              <a:rPr lang="en-US" dirty="0"/>
              <a:t>. </a:t>
            </a:r>
          </a:p>
          <a:p>
            <a:r>
              <a:rPr lang="en-US" dirty="0"/>
              <a:t>Many of these disciplines overlap with other engineering branches, spanning a huge number of specializations including hardware engineering, </a:t>
            </a:r>
            <a:r>
              <a:rPr lang="en-US" dirty="0">
                <a:hlinkClick r:id="rId14" tooltip="Power electronics"/>
              </a:rPr>
              <a:t>power electronics</a:t>
            </a:r>
            <a:r>
              <a:rPr lang="en-US" dirty="0"/>
              <a:t>, electromagnetics and waves, </a:t>
            </a:r>
            <a:r>
              <a:rPr lang="en-US" dirty="0">
                <a:hlinkClick r:id="rId15" tooltip="Microwave engineering"/>
              </a:rPr>
              <a:t>microwave engineering</a:t>
            </a:r>
            <a:r>
              <a:rPr lang="en-US" dirty="0"/>
              <a:t>, </a:t>
            </a:r>
            <a:r>
              <a:rPr lang="en-US" dirty="0">
                <a:hlinkClick r:id="rId16" tooltip="Nanotechnology"/>
              </a:rPr>
              <a:t>nanotechnology</a:t>
            </a:r>
            <a:r>
              <a:rPr lang="en-US" dirty="0"/>
              <a:t>, </a:t>
            </a:r>
            <a:r>
              <a:rPr lang="en-US" dirty="0">
                <a:hlinkClick r:id="rId17" tooltip="Electrochemistry"/>
              </a:rPr>
              <a:t>electrochemistry</a:t>
            </a:r>
            <a:r>
              <a:rPr lang="en-US" dirty="0"/>
              <a:t>, renewable energies, mechatronics/control, and electrical materials science.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76888F-77C6-2B0A-F162-EB11F51D49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95639" y="1915603"/>
            <a:ext cx="5953188" cy="47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7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E28-CE8D-BEC8-09CB-4D2FEE22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What is Computer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79BA-A798-BCD9-4A8D-44A2AE16D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283732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https://en.wikipedia.org/wiki/Computer_science</a:t>
            </a:r>
            <a:endParaRPr lang="en-US" dirty="0"/>
          </a:p>
          <a:p>
            <a:r>
              <a:rPr lang="en-US" b="1" dirty="0"/>
              <a:t>Computer science</a:t>
            </a:r>
            <a:r>
              <a:rPr lang="en-US" dirty="0"/>
              <a:t> is the study of </a:t>
            </a:r>
            <a:r>
              <a:rPr lang="en-US" dirty="0">
                <a:hlinkClick r:id="rId3" tooltip="Computation"/>
              </a:rPr>
              <a:t>computation</a:t>
            </a:r>
            <a:r>
              <a:rPr lang="en-US" dirty="0"/>
              <a:t>, </a:t>
            </a:r>
            <a:r>
              <a:rPr lang="en-US" dirty="0">
                <a:hlinkClick r:id="rId4" tooltip="Information"/>
              </a:rPr>
              <a:t>information</a:t>
            </a:r>
            <a:r>
              <a:rPr lang="en-US" dirty="0"/>
              <a:t>, and </a:t>
            </a:r>
            <a:r>
              <a:rPr lang="en-US" dirty="0">
                <a:hlinkClick r:id="rId5" tooltip="Automation"/>
              </a:rPr>
              <a:t>automation</a:t>
            </a:r>
            <a:r>
              <a:rPr lang="en-US" dirty="0"/>
              <a:t>.</a:t>
            </a:r>
            <a:r>
              <a:rPr lang="en-US" baseline="30000" dirty="0">
                <a:hlinkClick r:id="rId6"/>
              </a:rPr>
              <a:t>[1]</a:t>
            </a:r>
            <a:r>
              <a:rPr lang="en-US" baseline="30000" dirty="0">
                <a:hlinkClick r:id="rId7"/>
              </a:rPr>
              <a:t>[2]</a:t>
            </a:r>
            <a:r>
              <a:rPr lang="en-US" baseline="30000" dirty="0">
                <a:hlinkClick r:id="rId8"/>
              </a:rPr>
              <a:t>[3]</a:t>
            </a:r>
            <a:r>
              <a:rPr lang="en-US" dirty="0"/>
              <a:t> Computer science spans theoretical disciplines (such as </a:t>
            </a:r>
            <a:r>
              <a:rPr lang="en-US" dirty="0">
                <a:hlinkClick r:id="rId9" tooltip="Algorithm"/>
              </a:rPr>
              <a:t>algorithms</a:t>
            </a:r>
            <a:r>
              <a:rPr lang="en-US" dirty="0"/>
              <a:t>, </a:t>
            </a:r>
            <a:r>
              <a:rPr lang="en-US" dirty="0">
                <a:hlinkClick r:id="rId10" tooltip="Theory of computation"/>
              </a:rPr>
              <a:t>theory of computation</a:t>
            </a:r>
            <a:r>
              <a:rPr lang="en-US" dirty="0"/>
              <a:t>, and </a:t>
            </a:r>
            <a:r>
              <a:rPr lang="en-US" dirty="0">
                <a:hlinkClick r:id="rId11" tooltip="Information theory"/>
              </a:rPr>
              <a:t>information theory</a:t>
            </a:r>
            <a:r>
              <a:rPr lang="en-US" dirty="0"/>
              <a:t>) to </a:t>
            </a:r>
            <a:r>
              <a:rPr lang="en-US" dirty="0">
                <a:hlinkClick r:id="rId12" tooltip="Applied science"/>
              </a:rPr>
              <a:t>applied disciplines</a:t>
            </a:r>
            <a:r>
              <a:rPr lang="en-US" dirty="0"/>
              <a:t> (including the design and implementation of </a:t>
            </a:r>
            <a:r>
              <a:rPr lang="en-US" dirty="0">
                <a:hlinkClick r:id="rId13" tooltip="Computer architecture"/>
              </a:rPr>
              <a:t>hardware</a:t>
            </a:r>
            <a:r>
              <a:rPr lang="en-US" dirty="0"/>
              <a:t> and </a:t>
            </a:r>
            <a:r>
              <a:rPr lang="en-US" dirty="0">
                <a:hlinkClick r:id="rId14" tooltip="Software engineering"/>
              </a:rPr>
              <a:t>software</a:t>
            </a:r>
            <a:r>
              <a:rPr lang="en-US" dirty="0"/>
              <a:t>).</a:t>
            </a:r>
            <a:r>
              <a:rPr lang="en-US" baseline="30000" dirty="0">
                <a:hlinkClick r:id="rId15"/>
              </a:rPr>
              <a:t>[4]</a:t>
            </a:r>
            <a:r>
              <a:rPr lang="en-US" baseline="30000" dirty="0">
                <a:hlinkClick r:id="rId16"/>
              </a:rPr>
              <a:t>[5]</a:t>
            </a:r>
            <a:r>
              <a:rPr lang="en-US" baseline="30000" dirty="0">
                <a:hlinkClick r:id="rId17"/>
              </a:rPr>
              <a:t>[6]</a:t>
            </a:r>
            <a:r>
              <a:rPr lang="en-US" dirty="0"/>
              <a:t> Though more often considered an </a:t>
            </a:r>
            <a:r>
              <a:rPr lang="en-US" dirty="0">
                <a:hlinkClick r:id="rId18" tooltip="Academic discipline"/>
              </a:rPr>
              <a:t>academic discipline</a:t>
            </a:r>
            <a:r>
              <a:rPr lang="en-US" dirty="0"/>
              <a:t>, computer science is closely related to </a:t>
            </a:r>
            <a:r>
              <a:rPr lang="en-US" dirty="0">
                <a:hlinkClick r:id="rId19" tooltip="Computer programming"/>
              </a:rPr>
              <a:t>computer programming</a:t>
            </a:r>
            <a:r>
              <a:rPr lang="en-US" dirty="0"/>
              <a:t>.</a:t>
            </a:r>
            <a:r>
              <a:rPr lang="en-US" baseline="30000" dirty="0">
                <a:hlinkClick r:id="rId20"/>
              </a:rPr>
              <a:t>[7]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screenshot of a computer science&#10;&#10;Description automatically generated with medium confidence">
            <a:extLst>
              <a:ext uri="{FF2B5EF4-FFF2-40B4-BE49-F238E27FC236}">
                <a16:creationId xmlns:a16="http://schemas.microsoft.com/office/drawing/2014/main" id="{32923639-01C3-A6FA-04C7-89B473952AE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28537" y="2204106"/>
            <a:ext cx="5402113" cy="38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78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043153"/>
            <a:ext cx="8610600" cy="729890"/>
          </a:xfrm>
        </p:spPr>
        <p:txBody>
          <a:bodyPr>
            <a:normAutofit/>
          </a:bodyPr>
          <a:lstStyle/>
          <a:p>
            <a:r>
              <a:rPr lang="en-US" sz="3700" dirty="0"/>
              <a:t>360 Product Photography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eCommerce Image Editing and Acquisition tools</a:t>
            </a:r>
          </a:p>
          <a:p>
            <a:endParaRPr lang="en-US" dirty="0"/>
          </a:p>
          <a:p>
            <a:r>
              <a:rPr lang="en-US" dirty="0"/>
              <a:t>Photoshop / Lightroom with connected hardware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D221F2-D4C0-2440-CB73-AFAFCCD24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" r="1266" b="-4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7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B309-C479-1BFC-9D2D-31F5F22A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and depth of field</a:t>
            </a:r>
          </a:p>
        </p:txBody>
      </p:sp>
      <p:pic>
        <p:nvPicPr>
          <p:cNvPr id="5" name="Content Placeholder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DF10AEB7-00A9-B1B4-5320-F6CC42E6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18" y="2069314"/>
            <a:ext cx="8006880" cy="4024313"/>
          </a:xfrm>
        </p:spPr>
      </p:pic>
    </p:spTree>
    <p:extLst>
      <p:ext uri="{BB962C8B-B14F-4D97-AF65-F5344CB8AC3E}">
        <p14:creationId xmlns:p14="http://schemas.microsoft.com/office/powerpoint/2010/main" val="3378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sz="3700"/>
              <a:t>360 Product Photography Demo</a:t>
            </a:r>
            <a:br>
              <a:rPr lang="en-US" sz="3700"/>
            </a:br>
            <a:r>
              <a:rPr lang="en-US" sz="3700"/>
              <a:t>Darian Muresan, Ph.D.</a:t>
            </a:r>
          </a:p>
        </p:txBody>
      </p:sp>
      <p:pic>
        <p:nvPicPr>
          <p:cNvPr id="4" name="Apertures and Diffraction - Exploring Wave Motion (35)" descr="Apertures and Diffraction - Exploring Wave Motion (35)">
            <a:hlinkClick r:id="" action="ppaction://media"/>
            <a:extLst>
              <a:ext uri="{FF2B5EF4-FFF2-40B4-BE49-F238E27FC236}">
                <a16:creationId xmlns:a16="http://schemas.microsoft.com/office/drawing/2014/main" id="{8C4BA98F-C978-C06E-7189-DABA286411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583" y="2192070"/>
            <a:ext cx="6823317" cy="3834392"/>
          </a:xfrm>
        </p:spPr>
      </p:pic>
      <p:pic>
        <p:nvPicPr>
          <p:cNvPr id="1026" name="Picture 2" descr="wavelength and frequency">
            <a:extLst>
              <a:ext uri="{FF2B5EF4-FFF2-40B4-BE49-F238E27FC236}">
                <a16:creationId xmlns:a16="http://schemas.microsoft.com/office/drawing/2014/main" id="{AF4A18AD-85F4-936C-DC34-749CC581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094480"/>
            <a:ext cx="4692650" cy="202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4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0BE4-4519-6851-2A79-0C45A53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46" y="4067895"/>
            <a:ext cx="1438783" cy="1293028"/>
          </a:xfrm>
        </p:spPr>
        <p:txBody>
          <a:bodyPr/>
          <a:lstStyle/>
          <a:p>
            <a:r>
              <a:rPr lang="en-US" dirty="0"/>
              <a:t>F/3.5</a:t>
            </a:r>
          </a:p>
        </p:txBody>
      </p:sp>
      <p:pic>
        <p:nvPicPr>
          <p:cNvPr id="5" name="Content Placeholder 4" descr="A close up of a heart&#10;&#10;Description automatically generated with low confidence">
            <a:extLst>
              <a:ext uri="{FF2B5EF4-FFF2-40B4-BE49-F238E27FC236}">
                <a16:creationId xmlns:a16="http://schemas.microsoft.com/office/drawing/2014/main" id="{9017CE4D-19DB-A8E5-6837-C5F99B42E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539" y="2462449"/>
            <a:ext cx="7066915" cy="4284029"/>
          </a:xfrm>
        </p:spPr>
      </p:pic>
      <p:pic>
        <p:nvPicPr>
          <p:cNvPr id="7" name="Picture 6" descr="A close up of a heart&#10;&#10;Description automatically generated with medium confidence">
            <a:extLst>
              <a:ext uri="{FF2B5EF4-FFF2-40B4-BE49-F238E27FC236}">
                <a16:creationId xmlns:a16="http://schemas.microsoft.com/office/drawing/2014/main" id="{E1EBDBA0-0405-B3FD-4B0A-816AEF5A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6" y="111522"/>
            <a:ext cx="7121145" cy="43169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01CF394-F9F9-E975-FBCC-288491CA93DC}"/>
              </a:ext>
            </a:extLst>
          </p:cNvPr>
          <p:cNvSpPr txBox="1">
            <a:spLocks/>
          </p:cNvSpPr>
          <p:nvPr/>
        </p:nvSpPr>
        <p:spPr>
          <a:xfrm>
            <a:off x="10626671" y="1592463"/>
            <a:ext cx="1438783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F/36</a:t>
            </a:r>
          </a:p>
        </p:txBody>
      </p:sp>
    </p:spTree>
    <p:extLst>
      <p:ext uri="{BB962C8B-B14F-4D97-AF65-F5344CB8AC3E}">
        <p14:creationId xmlns:p14="http://schemas.microsoft.com/office/powerpoint/2010/main" val="1684940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BA747F7-9290-5457-F1DF-FEE9A7F2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987" y="3429000"/>
            <a:ext cx="4268265" cy="3318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74" y="730499"/>
            <a:ext cx="6401416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Turntable and hardware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5"/>
            <a:ext cx="4187536" cy="2128854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Stepper Motor</a:t>
            </a:r>
          </a:p>
          <a:p>
            <a:r>
              <a:rPr lang="en-US" sz="1600" dirty="0"/>
              <a:t>Gearbox</a:t>
            </a:r>
          </a:p>
          <a:p>
            <a:pPr lvl="1"/>
            <a:r>
              <a:rPr lang="en-US" sz="1400" dirty="0"/>
              <a:t>Planetary</a:t>
            </a:r>
          </a:p>
          <a:p>
            <a:pPr lvl="1"/>
            <a:r>
              <a:rPr lang="en-US" sz="1400" dirty="0"/>
              <a:t>Blet driven</a:t>
            </a:r>
          </a:p>
          <a:p>
            <a:pPr lvl="1"/>
            <a:r>
              <a:rPr lang="en-US" sz="1400" dirty="0"/>
              <a:t>Worm gearbox</a:t>
            </a:r>
          </a:p>
          <a:p>
            <a:r>
              <a:rPr lang="en-US" sz="1600" dirty="0"/>
              <a:t>PC Interface</a:t>
            </a:r>
          </a:p>
          <a:p>
            <a:pPr lvl="1"/>
            <a:r>
              <a:rPr lang="en-US" sz="1400" dirty="0"/>
              <a:t>Arduino</a:t>
            </a:r>
          </a:p>
          <a:p>
            <a:pPr lvl="1"/>
            <a:r>
              <a:rPr lang="en-US" sz="1400" dirty="0"/>
              <a:t>Raspberry PI</a:t>
            </a:r>
          </a:p>
          <a:p>
            <a:pPr lvl="1"/>
            <a:r>
              <a:rPr lang="en-US" sz="1400" dirty="0"/>
              <a:t>Custom</a:t>
            </a:r>
          </a:p>
          <a:p>
            <a:r>
              <a:rPr lang="en-US" sz="1600" dirty="0"/>
              <a:t>Software Interface</a:t>
            </a:r>
          </a:p>
          <a:p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1F872-6B84-4633-F4C7-FC2919201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718" y="448959"/>
            <a:ext cx="2258908" cy="225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7CA26675-9453-201B-7747-C36DBA81B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416" y="581165"/>
            <a:ext cx="2323970" cy="31628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picture containing fan&#10;&#10;Description automatically generated">
            <a:extLst>
              <a:ext uri="{FF2B5EF4-FFF2-40B4-BE49-F238E27FC236}">
                <a16:creationId xmlns:a16="http://schemas.microsoft.com/office/drawing/2014/main" id="{063C4D66-71D9-8847-917D-6E2168250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48" y="4779972"/>
            <a:ext cx="2606471" cy="1791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CF7E55-3EAD-8B22-E591-E0836F520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561" y="2275682"/>
            <a:ext cx="4049513" cy="30371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846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01" y="203556"/>
            <a:ext cx="10982399" cy="1600200"/>
          </a:xfrm>
        </p:spPr>
        <p:txBody>
          <a:bodyPr anchor="b">
            <a:normAutofit/>
          </a:bodyPr>
          <a:lstStyle/>
          <a:p>
            <a:r>
              <a:rPr lang="en-US" sz="3200" dirty="0"/>
              <a:t>Data Communication</a:t>
            </a:r>
            <a:br>
              <a:rPr lang="en-US" sz="3200" dirty="0"/>
            </a:br>
            <a:r>
              <a:rPr lang="en-US" sz="3200" dirty="0"/>
              <a:t>AM/FM Radio and digital encoding</a:t>
            </a:r>
          </a:p>
        </p:txBody>
      </p:sp>
      <p:pic>
        <p:nvPicPr>
          <p:cNvPr id="9" name="Content Placeholder 8" descr="A picture containing circle, art, screenshot, spiral&#10;&#10;Description automatically generated">
            <a:extLst>
              <a:ext uri="{FF2B5EF4-FFF2-40B4-BE49-F238E27FC236}">
                <a16:creationId xmlns:a16="http://schemas.microsoft.com/office/drawing/2014/main" id="{733DBADD-1D95-6FE4-003F-75A9E692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212" y="2348908"/>
            <a:ext cx="5294937" cy="4024313"/>
          </a:xfrm>
        </p:spPr>
      </p:pic>
      <p:pic>
        <p:nvPicPr>
          <p:cNvPr id="15" name="Picture 14" descr="A close up of a radio&#10;&#10;Description automatically generated with medium confidence">
            <a:extLst>
              <a:ext uri="{FF2B5EF4-FFF2-40B4-BE49-F238E27FC236}">
                <a16:creationId xmlns:a16="http://schemas.microsoft.com/office/drawing/2014/main" id="{2E53417F-7C4C-E42F-5CD2-E86D6C337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81" y="2348908"/>
            <a:ext cx="426247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9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B10D-73FE-2D81-1F6E-34B6180B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160" y="610695"/>
            <a:ext cx="10820400" cy="987477"/>
          </a:xfrm>
        </p:spPr>
        <p:txBody>
          <a:bodyPr>
            <a:normAutofit/>
          </a:bodyPr>
          <a:lstStyle/>
          <a:p>
            <a:r>
              <a:rPr lang="en-US" dirty="0"/>
              <a:t>Why do I care?  Because of wi-fi</a:t>
            </a:r>
          </a:p>
        </p:txBody>
      </p:sp>
      <p:pic>
        <p:nvPicPr>
          <p:cNvPr id="5" name="Content Placeholder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46E7390-85A6-AE19-231D-EFA925B2F5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039" y="1485045"/>
            <a:ext cx="6520064" cy="510807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0C00CD-8D32-7D9B-FCB0-DB34A6C254D3}"/>
              </a:ext>
            </a:extLst>
          </p:cNvPr>
          <p:cNvSpPr txBox="1"/>
          <p:nvPr/>
        </p:nvSpPr>
        <p:spPr>
          <a:xfrm>
            <a:off x="285897" y="1699660"/>
            <a:ext cx="45459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Wi-Fi uses radio waves with a faster frequency than AM and FM radio.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 radio is measured in kilohertz and FM radio in megahertz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Wi-Fi is measured in gigahertz. This measurement is why you see Wi-Fi connections labeled as 2.4 GHz and 5 GHz—which are a generalization of frequency ranges.</a:t>
            </a:r>
          </a:p>
        </p:txBody>
      </p:sp>
    </p:spTree>
    <p:extLst>
      <p:ext uri="{BB962C8B-B14F-4D97-AF65-F5344CB8AC3E}">
        <p14:creationId xmlns:p14="http://schemas.microsoft.com/office/powerpoint/2010/main" val="325910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B10D-73FE-2D81-1F6E-34B6180B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en-US" dirty="0"/>
              <a:t>Why can’t I have wi-fi like radio?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5CE86CA-87B3-A31E-5A32-DC76266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85" y="2316809"/>
            <a:ext cx="9487829" cy="39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2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6146-C8BB-AECA-AF2E-E75EF0CA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99E1-0F79-17D8-E9B9-CB65CBDD3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 and Computer Engineering / Computer Science</a:t>
            </a:r>
          </a:p>
          <a:p>
            <a:r>
              <a:rPr lang="en-US" dirty="0"/>
              <a:t>Stevens Institute of Technology Pre-College Programs</a:t>
            </a:r>
          </a:p>
          <a:p>
            <a:r>
              <a:rPr lang="en-US" dirty="0"/>
              <a:t>Real Case Product Demo -- 360 Interactive Spins</a:t>
            </a:r>
          </a:p>
          <a:p>
            <a:r>
              <a:rPr lang="en-US" dirty="0"/>
              <a:t>Product Development Cycles</a:t>
            </a:r>
          </a:p>
          <a:p>
            <a:pPr lvl="1"/>
            <a:r>
              <a:rPr lang="en-US" dirty="0"/>
              <a:t>Design and Development Tools</a:t>
            </a:r>
          </a:p>
          <a:p>
            <a:pPr lvl="1"/>
            <a:r>
              <a:rPr lang="en-US" dirty="0"/>
              <a:t>Hardware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r>
              <a:rPr lang="en-US" dirty="0"/>
              <a:t>Algorithms</a:t>
            </a:r>
          </a:p>
          <a:p>
            <a:r>
              <a:rPr lang="en-US" dirty="0"/>
              <a:t>Hands on with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Machine and Deep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7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F9B9-3FB7-979C-B96D-E4EE0315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/>
              <a:t>5G Wi-fi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38F69-8EC3-8307-33E5-36D2D5E0D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2280"/>
          <a:stretch/>
        </p:blipFill>
        <p:spPr>
          <a:xfrm>
            <a:off x="7861238" y="933693"/>
            <a:ext cx="3644962" cy="2377440"/>
          </a:xfrm>
          <a:prstGeom prst="rect">
            <a:avLst/>
          </a:prstGeom>
        </p:spPr>
      </p:pic>
      <p:pic>
        <p:nvPicPr>
          <p:cNvPr id="1026" name="Picture 2" descr="Antennas and satellite dishes">
            <a:extLst>
              <a:ext uri="{FF2B5EF4-FFF2-40B4-BE49-F238E27FC236}">
                <a16:creationId xmlns:a16="http://schemas.microsoft.com/office/drawing/2014/main" id="{939AE920-6947-888E-A6DD-0526E4618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" r="-4" b="-4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FC35B6-26FF-0D13-32DE-837572B7A0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284413"/>
            <a:ext cx="6832600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7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3" y="1423553"/>
            <a:ext cx="6401416" cy="83710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/>
              <a:t>Agile Software Development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364574"/>
            <a:ext cx="7315201" cy="427521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Documentation</a:t>
            </a:r>
          </a:p>
          <a:p>
            <a:pPr lvl="1"/>
            <a:r>
              <a:rPr lang="en-US" sz="1400" dirty="0" err="1"/>
              <a:t>Doxygen</a:t>
            </a:r>
            <a:r>
              <a:rPr lang="en-US" sz="1400" dirty="0"/>
              <a:t> (from source code) </a:t>
            </a:r>
            <a:r>
              <a:rPr lang="en-US" sz="1400" dirty="0">
                <a:hlinkClick r:id="rId3"/>
              </a:rPr>
              <a:t>https://www.doxygen.nl/index.html</a:t>
            </a:r>
            <a:endParaRPr lang="en-US" sz="1400" dirty="0"/>
          </a:p>
          <a:p>
            <a:pPr marL="457200" lvl="1" indent="0">
              <a:buNone/>
            </a:pPr>
            <a:r>
              <a:rPr lang="en-US" sz="1200" dirty="0">
                <a:hlinkClick r:id="rId4"/>
              </a:rPr>
              <a:t>http://pictomic.com/test_dmaAlgorithms/main/Doxygen/html/</a:t>
            </a:r>
            <a:endParaRPr lang="en-US" sz="1400" dirty="0"/>
          </a:p>
          <a:p>
            <a:pPr lvl="1"/>
            <a:r>
              <a:rPr lang="en-US" sz="1400" dirty="0"/>
              <a:t>LaTeX (design logic, UML and block diagrams)</a:t>
            </a:r>
          </a:p>
          <a:p>
            <a:pPr marL="457200" lvl="1" indent="0">
              <a:buNone/>
            </a:pPr>
            <a:r>
              <a:rPr lang="en-US" sz="1200" dirty="0">
                <a:hlinkClick r:id="rId5"/>
              </a:rPr>
              <a:t>http://pictomic.com/test_dmaAlgorithms/main/Doxygen/html/manualCompleteArchitecture.pdf</a:t>
            </a:r>
            <a:endParaRPr lang="en-US" sz="1200" dirty="0"/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Confluence </a:t>
            </a:r>
            <a:r>
              <a:rPr lang="en-US" sz="1400" dirty="0">
                <a:solidFill>
                  <a:srgbClr val="000000"/>
                </a:solidFill>
                <a:hlinkClick r:id="rId6"/>
              </a:rPr>
              <a:t>https://www.atlassian.com/</a:t>
            </a:r>
            <a:endParaRPr lang="en-US" sz="1400" dirty="0">
              <a:solidFill>
                <a:srgbClr val="000000"/>
              </a:solidFill>
            </a:endParaRPr>
          </a:p>
          <a:p>
            <a:pPr lvl="1"/>
            <a:r>
              <a:rPr lang="en-US" sz="1400" dirty="0"/>
              <a:t>Wiki pages	</a:t>
            </a:r>
          </a:p>
          <a:p>
            <a:r>
              <a:rPr lang="en-US" sz="1600" dirty="0"/>
              <a:t>Version code control </a:t>
            </a:r>
            <a:r>
              <a:rPr lang="en-US" sz="1600" dirty="0">
                <a:hlinkClick r:id="rId7"/>
              </a:rPr>
              <a:t>https://en.wikipedia.org/wiki/Version_control</a:t>
            </a:r>
            <a:endParaRPr lang="en-US" sz="1600" dirty="0"/>
          </a:p>
          <a:p>
            <a:pPr lvl="1"/>
            <a:r>
              <a:rPr lang="en-US" sz="1400" dirty="0"/>
              <a:t>GIT</a:t>
            </a:r>
          </a:p>
          <a:p>
            <a:pPr lvl="1"/>
            <a:r>
              <a:rPr lang="en-US" sz="1400" dirty="0"/>
              <a:t>Perforce</a:t>
            </a:r>
          </a:p>
          <a:p>
            <a:pPr lvl="1"/>
            <a:r>
              <a:rPr lang="en-US" sz="1400" dirty="0"/>
              <a:t>Many others </a:t>
            </a:r>
          </a:p>
          <a:p>
            <a:r>
              <a:rPr lang="en-US" sz="1600" dirty="0"/>
              <a:t>Code Review </a:t>
            </a:r>
            <a:r>
              <a:rPr lang="en-US" sz="1600" dirty="0">
                <a:hlinkClick r:id="rId8"/>
              </a:rPr>
              <a:t>https://www.guru99.com/code-review-tools.html</a:t>
            </a:r>
            <a:endParaRPr lang="en-US" sz="1600" dirty="0"/>
          </a:p>
          <a:p>
            <a:pPr lvl="1"/>
            <a:r>
              <a:rPr lang="en-US" sz="1400" dirty="0"/>
              <a:t>GitHub</a:t>
            </a:r>
          </a:p>
          <a:p>
            <a:pPr lvl="1"/>
            <a:r>
              <a:rPr lang="en-US" sz="1400" dirty="0"/>
              <a:t>Swarm for Perforce</a:t>
            </a:r>
          </a:p>
          <a:p>
            <a:pPr lvl="1"/>
            <a:r>
              <a:rPr lang="en-US" sz="1400" dirty="0"/>
              <a:t>Many others</a:t>
            </a:r>
          </a:p>
          <a:p>
            <a:r>
              <a:rPr lang="en-US" sz="1600" dirty="0"/>
              <a:t>Bug Tracking </a:t>
            </a:r>
            <a:r>
              <a:rPr lang="en-US" sz="1600" dirty="0">
                <a:hlinkClick r:id="rId9"/>
              </a:rPr>
              <a:t>https://en.wikipedia.org/wiki/Bug_tracking_system</a:t>
            </a:r>
            <a:endParaRPr lang="en-US" sz="1600" dirty="0"/>
          </a:p>
          <a:p>
            <a:pPr lvl="1"/>
            <a:r>
              <a:rPr lang="en-US" sz="1400" dirty="0"/>
              <a:t>Bugzilla</a:t>
            </a:r>
          </a:p>
          <a:p>
            <a:pPr lvl="1"/>
            <a:r>
              <a:rPr lang="en-US" sz="1400" dirty="0"/>
              <a:t>Atlassian JIRA</a:t>
            </a:r>
          </a:p>
          <a:p>
            <a:pPr lvl="1"/>
            <a:r>
              <a:rPr lang="en-US" sz="1400" dirty="0"/>
              <a:t>Agile boards</a:t>
            </a:r>
            <a:endParaRPr lang="en-US" sz="1200" dirty="0"/>
          </a:p>
          <a:p>
            <a:pPr lvl="1"/>
            <a:endParaRPr lang="en-US" sz="1400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2A419-15D8-86A3-A2B5-8F9439480A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2099" y="332504"/>
            <a:ext cx="3572142" cy="26496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A27F03-AAFC-9697-9074-D0919EAAE8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1874" y="1519189"/>
            <a:ext cx="3572143" cy="29829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8C8149-63D6-1D8A-E19B-45A212B3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191" y="3875813"/>
            <a:ext cx="4546352" cy="28678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905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CE41-E95F-3012-6674-253383D7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Online</a:t>
            </a:r>
          </a:p>
        </p:txBody>
      </p:sp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620451D6-1ACD-B703-177C-5910E86A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60" y="1626577"/>
            <a:ext cx="5057244" cy="49940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D94E-CB9C-993C-381F-C2C45F25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https://www.mathworks.com/campaigns/products/trials.html</a:t>
            </a:r>
            <a:endParaRPr lang="en-US" dirty="0"/>
          </a:p>
          <a:p>
            <a:r>
              <a:rPr lang="en-US" dirty="0" err="1"/>
              <a:t>Matlab</a:t>
            </a:r>
            <a:r>
              <a:rPr lang="en-US" dirty="0"/>
              <a:t> is column major</a:t>
            </a:r>
          </a:p>
          <a:p>
            <a:r>
              <a:rPr lang="en-US" dirty="0"/>
              <a:t>1-Indexing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53541-CBA3-1704-A55E-DC95798D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081" y="3213976"/>
            <a:ext cx="2363659" cy="31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09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3CE41-E95F-3012-6674-253383D7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 a few image editing functions in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D94E-CB9C-993C-381F-C2C45F25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483427"/>
            <a:ext cx="7434070" cy="3891121"/>
          </a:xfrm>
        </p:spPr>
        <p:txBody>
          <a:bodyPr>
            <a:normAutofit/>
          </a:bodyPr>
          <a:lstStyle/>
          <a:p>
            <a:r>
              <a:rPr lang="en-US" sz="2000" dirty="0"/>
              <a:t>Blur – with average filter</a:t>
            </a:r>
          </a:p>
          <a:p>
            <a:endParaRPr lang="en-US" sz="2000" dirty="0"/>
          </a:p>
          <a:p>
            <a:r>
              <a:rPr lang="en-US" sz="2000" dirty="0"/>
              <a:t>Unsharp masking</a:t>
            </a:r>
          </a:p>
          <a:p>
            <a:endParaRPr lang="en-US" sz="2000" dirty="0"/>
          </a:p>
          <a:p>
            <a:r>
              <a:rPr lang="en-US" sz="2000" dirty="0"/>
              <a:t>Edge detection with thresholding</a:t>
            </a:r>
          </a:p>
          <a:p>
            <a:endParaRPr lang="en-US" sz="2000" dirty="0"/>
          </a:p>
          <a:p>
            <a:r>
              <a:rPr lang="en-US" sz="2000" dirty="0"/>
              <a:t>Image Crop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422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612-FD83-E7BB-8ADB-25D3A966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and deep Learning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955B35-935E-F8C1-700B-C3067DDF4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55177"/>
            <a:ext cx="5534270" cy="2141687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4A1FA6B-619F-C2F4-B0D1-93BD6318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08232"/>
            <a:ext cx="5534270" cy="214168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E30A5C1-B271-FB66-7BC6-0378335D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383" y="2319351"/>
            <a:ext cx="4981324" cy="37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53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CE41-E95F-3012-6674-253383D7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D94E-CB9C-993C-381F-C2C45F25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27" y="1861162"/>
            <a:ext cx="5742709" cy="1995055"/>
          </a:xfrm>
        </p:spPr>
        <p:txBody>
          <a:bodyPr>
            <a:normAutofit/>
          </a:bodyPr>
          <a:lstStyle/>
          <a:p>
            <a:r>
              <a:rPr lang="en-US" sz="2000" dirty="0"/>
              <a:t>Extract Features</a:t>
            </a:r>
          </a:p>
          <a:p>
            <a:r>
              <a:rPr lang="en-US" sz="2000" dirty="0"/>
              <a:t>Train Model</a:t>
            </a:r>
          </a:p>
          <a:p>
            <a:pPr lvl="1"/>
            <a:r>
              <a:rPr lang="en-US" sz="1800" dirty="0"/>
              <a:t>Clustering</a:t>
            </a:r>
          </a:p>
          <a:p>
            <a:pPr lvl="1"/>
            <a:r>
              <a:rPr lang="en-US" sz="1800" dirty="0"/>
              <a:t>Table lookups</a:t>
            </a:r>
          </a:p>
          <a:p>
            <a:pPr lvl="1"/>
            <a:r>
              <a:rPr lang="en-US" sz="1800" dirty="0"/>
              <a:t>Least Squares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6EA580B-52D8-66F2-9289-EF6581B2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1" y="3856217"/>
            <a:ext cx="5916397" cy="286237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49789B6-3FD2-1623-0087-A0524CD8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53" y="2238703"/>
            <a:ext cx="5420766" cy="27279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2347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5A05-2452-83C9-53B4-18EE1410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863F0F0-DA34-3225-5952-0BC8B6D2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71" y="1673107"/>
            <a:ext cx="4611048" cy="2254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A1D7F7C-88C3-8EC1-8136-6BA7ED236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1390" y="2270121"/>
            <a:ext cx="5942239" cy="2914943"/>
          </a:xfrm>
          <a:ln>
            <a:solidFill>
              <a:schemeClr val="accent1"/>
            </a:solidFill>
          </a:ln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9F8671F-AA56-FF74-508B-8650A0501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077" y="4140653"/>
            <a:ext cx="4610832" cy="22548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9343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E5BA-87A5-5EF0-A357-350ED139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258029A-42C9-3F7B-716D-99CEB4D7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69" y="2140317"/>
            <a:ext cx="5237435" cy="273835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C449B0-B36A-D4C9-897B-5051B963C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60" y="3718254"/>
            <a:ext cx="5317009" cy="30077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CC784-F08D-13D6-8BCF-C4A614009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882833"/>
            <a:ext cx="5943600" cy="18458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Requires training data</a:t>
            </a:r>
          </a:p>
          <a:p>
            <a:r>
              <a:rPr lang="en-US" dirty="0"/>
              <a:t>Garbage in, garbage out</a:t>
            </a:r>
          </a:p>
          <a:p>
            <a:r>
              <a:rPr lang="en-US" dirty="0"/>
              <a:t>Can be easily biased</a:t>
            </a:r>
          </a:p>
          <a:p>
            <a:r>
              <a:rPr lang="en-US" dirty="0"/>
              <a:t>Training strategies </a:t>
            </a:r>
          </a:p>
          <a:p>
            <a:r>
              <a:rPr lang="en-US" dirty="0"/>
              <a:t>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707693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3B9B-7D38-75A6-F2AB-57E06D51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918C5F6-1EE6-164B-A30E-A5AB76077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21" y="1410887"/>
            <a:ext cx="4786102" cy="2410544"/>
          </a:xfrm>
        </p:spPr>
      </p:pic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0050A17F-F196-A4FC-C5BC-D2BD0B58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33" y="1927511"/>
            <a:ext cx="3504456" cy="2238097"/>
          </a:xfrm>
          <a:prstGeom prst="rect">
            <a:avLst/>
          </a:prstGeom>
        </p:spPr>
      </p:pic>
      <p:pic>
        <p:nvPicPr>
          <p:cNvPr id="9" name="Picture 8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8A77A5C7-2B8F-1D74-B543-9515F08F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47" y="4058658"/>
            <a:ext cx="3418609" cy="2685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A33A5-E021-7B04-8739-F1734CEA7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282" y="4112133"/>
            <a:ext cx="5257357" cy="25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47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247B-B80F-DDFA-D416-B4739861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E61B821-4DEB-7E67-500F-F67DA50D0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57402"/>
            <a:ext cx="3992526" cy="2064750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59D533-DCBE-0544-9455-73756378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404" y="4296769"/>
            <a:ext cx="4635796" cy="256123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938CAA-0320-72B6-B2A9-12AEE99F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877" y="2520335"/>
            <a:ext cx="4678323" cy="1601817"/>
          </a:xfrm>
          <a:prstGeom prst="rect">
            <a:avLst/>
          </a:prstGeom>
        </p:spPr>
      </p:pic>
      <p:pic>
        <p:nvPicPr>
          <p:cNvPr id="11" name="Picture 10" descr="Diagram, text&#10;&#10;Description automatically generated">
            <a:extLst>
              <a:ext uri="{FF2B5EF4-FFF2-40B4-BE49-F238E27FC236}">
                <a16:creationId xmlns:a16="http://schemas.microsoft.com/office/drawing/2014/main" id="{DA31E5E0-D654-970F-BED1-20A1CAADD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8999"/>
            <a:ext cx="6096000" cy="311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7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8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AA3D1-A69E-9485-1AD8-E8B51D6C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Pre-College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59EC4-F67C-B5EB-26BD-FEDC8140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/>
              <a:t>Pre-College Programs</a:t>
            </a:r>
          </a:p>
          <a:p>
            <a:pPr lvl="1"/>
            <a:r>
              <a:rPr lang="en-US" sz="1600">
                <a:hlinkClick r:id="rId3"/>
              </a:rPr>
              <a:t>https://www.stevens.edu/admissions/pre-college-programs</a:t>
            </a:r>
            <a:endParaRPr lang="en-US" sz="1600"/>
          </a:p>
          <a:p>
            <a:r>
              <a:rPr lang="en-US" sz="1600"/>
              <a:t>Engineering Bootcamp</a:t>
            </a:r>
          </a:p>
          <a:p>
            <a:r>
              <a:rPr lang="en-US" sz="1600"/>
              <a:t>ECOES (Exploring Career Options in Engineering and Science)</a:t>
            </a:r>
            <a:endParaRPr lang="en-US" sz="1600" dirty="0"/>
          </a:p>
        </p:txBody>
      </p:sp>
      <p:pic>
        <p:nvPicPr>
          <p:cNvPr id="6" name="Picture 5" descr="A group of people standing in front of a city&#10;&#10;Description automatically generated">
            <a:extLst>
              <a:ext uri="{FF2B5EF4-FFF2-40B4-BE49-F238E27FC236}">
                <a16:creationId xmlns:a16="http://schemas.microsoft.com/office/drawing/2014/main" id="{D2BA6DE3-C4E7-E03B-14A4-C60D79459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328" y="746126"/>
            <a:ext cx="5584242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78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30D3-7351-AB8D-723C-DEA586DE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F061522-0794-6D09-1C7C-E4903A44A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45" y="2286001"/>
            <a:ext cx="3990474" cy="2129687"/>
          </a:xfr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87239AE-78A1-B6EB-8654-0246AAF7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68" y="1896139"/>
            <a:ext cx="3990473" cy="3429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9410CB0-AD54-E1F4-19B4-FE078C9E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593" y="4317149"/>
            <a:ext cx="4363007" cy="2325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769E639-BF58-EAC8-6BDF-6AD09B397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833" y="4187088"/>
            <a:ext cx="4572922" cy="22761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2511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30D3-7351-AB8D-723C-DEA586DE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demoes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B9B51-9A05-1FCC-C90D-1AD7C845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recognition 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Background removal</a:t>
            </a:r>
          </a:p>
        </p:txBody>
      </p:sp>
    </p:spTree>
    <p:extLst>
      <p:ext uri="{BB962C8B-B14F-4D97-AF65-F5344CB8AC3E}">
        <p14:creationId xmlns:p14="http://schemas.microsoft.com/office/powerpoint/2010/main" val="3280097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EE98C-4B7A-3BA6-265C-75D900B5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data ordering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1784448-80FD-259E-76E1-586C58854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57401"/>
            <a:ext cx="5909339" cy="4024313"/>
          </a:xfr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B32429C-7E9E-E794-AE4B-75B99DFA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83" y="2057401"/>
            <a:ext cx="4343697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1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0052-C327-AA3A-8507-588E63E8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data ordering and parallelization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3412CB-384E-4EBF-1B9A-5C7AACC57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7" y="2145264"/>
            <a:ext cx="6540925" cy="402431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8DE8BBD-96C3-AF18-3312-FE56511DA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0" y="2614748"/>
            <a:ext cx="3019646" cy="355482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F6B8A97-D1F5-5EEC-8B9F-996C307B2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386" y="2943786"/>
            <a:ext cx="2662843" cy="23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3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BC14-CC06-D96C-DA9D-C5CC76B7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</a:t>
            </a:r>
            <a:r>
              <a:rPr lang="en-US" dirty="0" err="1"/>
              <a:t>demosaicing</a:t>
            </a:r>
            <a:r>
              <a:rPr lang="en-US" dirty="0"/>
              <a:t> and camera design</a:t>
            </a:r>
          </a:p>
        </p:txBody>
      </p:sp>
      <p:pic>
        <p:nvPicPr>
          <p:cNvPr id="6" name="Content Placeholder 5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E776772F-24F9-4EAB-1B4B-D44727D73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216" y="2069314"/>
            <a:ext cx="4926435" cy="4024313"/>
          </a:xfr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1D80B58-3237-7BDE-6AC7-6A170878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1" y="3086032"/>
            <a:ext cx="5219995" cy="18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9A2-A788-2BAD-7D49-DF9818C9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1223121"/>
            <a:ext cx="6832600" cy="1293028"/>
          </a:xfrm>
        </p:spPr>
        <p:txBody>
          <a:bodyPr>
            <a:normAutofit/>
          </a:bodyPr>
          <a:lstStyle/>
          <a:p>
            <a:r>
              <a:rPr lang="en-US" sz="3400" dirty="0"/>
              <a:t>Stevens Academic Calendar and Academic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4B5F-483F-040B-2135-BE9449678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743199"/>
            <a:ext cx="6082376" cy="156147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https://www.stevens.edu/directory/office-registrar/academic-calendar</a:t>
            </a:r>
            <a:endParaRPr lang="en-US" dirty="0"/>
          </a:p>
          <a:p>
            <a:r>
              <a:rPr lang="en-US" dirty="0">
                <a:hlinkClick r:id="rId3"/>
              </a:rPr>
              <a:t>https://www.stevens.edu/academics/academic-catalog</a:t>
            </a:r>
            <a:endParaRPr lang="en-US" dirty="0"/>
          </a:p>
        </p:txBody>
      </p:sp>
      <p:pic>
        <p:nvPicPr>
          <p:cNvPr id="13" name="Picture 1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AA950C2A-59A4-3822-D76C-32A3FCAD4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50" y="522085"/>
            <a:ext cx="4315114" cy="2110113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F5AD5D-A8A7-8533-43DA-1DF789EA0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6" y="4531724"/>
            <a:ext cx="8503227" cy="2097050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B188A3-EA90-441A-A616-E9C6A0177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149" y="2859247"/>
            <a:ext cx="4205713" cy="27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0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4B5F-483F-040B-2135-BE9449678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830940" cy="22319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STEM and STEAM</a:t>
            </a:r>
          </a:p>
          <a:p>
            <a:pPr lvl="1"/>
            <a:r>
              <a:rPr lang="en-US" dirty="0">
                <a:hlinkClick r:id="rId2"/>
              </a:rPr>
              <a:t>https://en.wikipedia.org/wiki/Science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https://en.wikipedia.org/wiki/Technology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https://en.wikipedia.org/wiki/Engineering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https://en.wikipedia.org/wiki/The_arts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https://en.wikipedia.org/wiki/Mathematics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Engine and Engineer</a:t>
            </a:r>
          </a:p>
          <a:p>
            <a:pPr lvl="1"/>
            <a:r>
              <a:rPr lang="en-US" dirty="0">
                <a:hlinkClick r:id="rId7"/>
              </a:rPr>
              <a:t>https://en.wikipedia.org/wiki/Engine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https://en.wikipedia.org/wiki/Engineer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57480A0-258F-D4B2-0C90-610C9288BA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31" y="762659"/>
            <a:ext cx="3671909" cy="17955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2A22D0-3A57-B1A9-E5D0-955FEC7DE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42" y="4530469"/>
            <a:ext cx="9050295" cy="223196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10A6FE-B67C-44B2-E6D5-85A33CA4AE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1425" y="2042243"/>
            <a:ext cx="2970145" cy="19220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949A2-A788-2BAD-7D49-DF9818C9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45" y="398977"/>
            <a:ext cx="7235609" cy="1691641"/>
          </a:xfrm>
        </p:spPr>
        <p:txBody>
          <a:bodyPr>
            <a:normAutofit/>
          </a:bodyPr>
          <a:lstStyle/>
          <a:p>
            <a:r>
              <a:rPr lang="en-US" dirty="0"/>
              <a:t>STEM / STEAM</a:t>
            </a:r>
            <a:br>
              <a:rPr lang="en-US" dirty="0"/>
            </a:br>
            <a:r>
              <a:rPr lang="en-US" dirty="0"/>
              <a:t>Engine / Engineer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B0365D-8712-222D-1E09-81AEB62B56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7796" y="1773669"/>
            <a:ext cx="6173583" cy="11798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Text, application, email&#10;&#10;Description automatically generated">
            <a:extLst>
              <a:ext uri="{FF2B5EF4-FFF2-40B4-BE49-F238E27FC236}">
                <a16:creationId xmlns:a16="http://schemas.microsoft.com/office/drawing/2014/main" id="{0F186ED9-4B26-EDC0-428D-E6DFAEFBD6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0090" y="4232859"/>
            <a:ext cx="4659967" cy="14724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B678BC-E43D-DAF4-CDF3-C5F8DC6A7A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3173" y="2506136"/>
            <a:ext cx="5984022" cy="24554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467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5231"/>
            <a:ext cx="8610600" cy="1293028"/>
          </a:xfrm>
        </p:spPr>
        <p:txBody>
          <a:bodyPr/>
          <a:lstStyle/>
          <a:p>
            <a:r>
              <a:rPr lang="en-US" dirty="0"/>
              <a:t>Stevens Institute of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95707"/>
            <a:ext cx="10820400" cy="475831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1870: Stevens Institute of Technology opened.</a:t>
            </a:r>
          </a:p>
          <a:p>
            <a:pPr lvl="1"/>
            <a:r>
              <a:rPr lang="en-US" dirty="0">
                <a:hlinkClick r:id="rId2"/>
              </a:rPr>
              <a:t>https://en.wikipedia.org/wiki/Stevens_Institute_of_Technology</a:t>
            </a:r>
            <a:endParaRPr lang="en-US" dirty="0"/>
          </a:p>
          <a:p>
            <a:r>
              <a:rPr lang="en-US" dirty="0"/>
              <a:t>1884: The Department of Applied Electricity was established at Stevens.</a:t>
            </a:r>
          </a:p>
          <a:p>
            <a:r>
              <a:rPr lang="en-US" dirty="0"/>
              <a:t>1903: The name was changed to the Department of Electrical Engineering.</a:t>
            </a:r>
          </a:p>
          <a:p>
            <a:pPr lvl="1"/>
            <a:r>
              <a:rPr lang="en-US" dirty="0">
                <a:hlinkClick r:id="rId3"/>
              </a:rPr>
              <a:t>https://en.wikipedia.org/wiki/Electrical_engineering</a:t>
            </a:r>
            <a:endParaRPr lang="en-US" dirty="0"/>
          </a:p>
          <a:p>
            <a:r>
              <a:rPr lang="en-US" dirty="0"/>
              <a:t>1978: Computer Science (Electrical Engineering) became a concentration within the Engineering Program, in contrast to Computer Science (Mathematics) within the Science Program.</a:t>
            </a:r>
          </a:p>
          <a:p>
            <a:pPr lvl="1"/>
            <a:r>
              <a:rPr lang="en-US" dirty="0">
                <a:hlinkClick r:id="rId4"/>
              </a:rPr>
              <a:t>https://en.wikipedia.org/wiki/Computer_science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https://en.wikipedia.org/wiki/Science</a:t>
            </a:r>
            <a:endParaRPr lang="en-US" dirty="0"/>
          </a:p>
          <a:p>
            <a:r>
              <a:rPr lang="en-US" dirty="0"/>
              <a:t>1986: The Computer Engineering Program was accredited by ABET as a separate program.</a:t>
            </a:r>
          </a:p>
          <a:p>
            <a:pPr lvl="1"/>
            <a:r>
              <a:rPr lang="en-US" dirty="0">
                <a:hlinkClick r:id="rId6"/>
              </a:rPr>
              <a:t>https://en.wikipedia.org/wiki/Computer_engineering</a:t>
            </a:r>
            <a:endParaRPr lang="en-US" dirty="0"/>
          </a:p>
          <a:p>
            <a:r>
              <a:rPr lang="en-US" dirty="0"/>
              <a:t>Computer engineering blends computer science and electrical engineering to further advancements in digital electronics, networks, systems, applications, and services.</a:t>
            </a:r>
          </a:p>
          <a:p>
            <a:r>
              <a:rPr lang="en-US" dirty="0"/>
              <a:t>Integrating the latest innovations in artificial intelligence, electrical and computer engineers design and develop hardware and software to reach new levels of automation and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71041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995" y="639315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The Fourth industrial revolution (4.0)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18" y="2057401"/>
            <a:ext cx="6348967" cy="4585381"/>
          </a:xfrm>
        </p:spPr>
        <p:txBody>
          <a:bodyPr>
            <a:normAutofit/>
          </a:bodyPr>
          <a:lstStyle/>
          <a:p>
            <a:r>
              <a:rPr lang="en-US" sz="1600" dirty="0"/>
              <a:t>The First (1760 and 1820) – from human power to steam and waterpower</a:t>
            </a:r>
          </a:p>
          <a:p>
            <a:r>
              <a:rPr lang="en-US" sz="1600" dirty="0"/>
              <a:t>The Second (Technological, from 1871 and 1914) – railroad and telegraph networks</a:t>
            </a:r>
          </a:p>
          <a:p>
            <a:r>
              <a:rPr lang="en-US" sz="1600" dirty="0"/>
              <a:t>The Third (Digital, after WWII to 2000) – extensive use of computer and communication technologies</a:t>
            </a:r>
          </a:p>
          <a:p>
            <a:r>
              <a:rPr lang="en-US" sz="1600" dirty="0"/>
              <a:t>The Fourth Industrial Revolution (Industry 4.0) is:</a:t>
            </a:r>
          </a:p>
          <a:p>
            <a:pPr lvl="1"/>
            <a:r>
              <a:rPr lang="en-US" sz="1600" dirty="0"/>
              <a:t>the ongoing automation of traditional manufacturing and industrial practices, integrating large-scale machine-to-machine communication </a:t>
            </a:r>
          </a:p>
          <a:p>
            <a:pPr lvl="1"/>
            <a:r>
              <a:rPr lang="en-US" sz="1600" dirty="0"/>
              <a:t>Integration with the internet of things (as well as cyber-physical system and digital twin) for increased automation </a:t>
            </a:r>
          </a:p>
          <a:p>
            <a:pPr lvl="1"/>
            <a:r>
              <a:rPr lang="en-US" sz="1600" dirty="0"/>
              <a:t>improved communication and self-monitoring</a:t>
            </a:r>
          </a:p>
          <a:p>
            <a:pPr lvl="1"/>
            <a:r>
              <a:rPr lang="en-US" sz="1600" dirty="0"/>
              <a:t>production of smart machines that can analyze and diagnose issues without the need for human intervention.</a:t>
            </a:r>
          </a:p>
        </p:txBody>
      </p:sp>
      <p:pic>
        <p:nvPicPr>
          <p:cNvPr id="5" name="Picture 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E573CBBA-38CD-EB11-4297-2885D821D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5" r="2" b="2"/>
          <a:stretch/>
        </p:blipFill>
        <p:spPr>
          <a:xfrm>
            <a:off x="6670965" y="2280791"/>
            <a:ext cx="5219700" cy="39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1CEE-C150-A18F-1681-43C11400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vs digital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F31EB2-0F23-2BFC-2018-9BCD942C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225" y="2892183"/>
            <a:ext cx="4251472" cy="377132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picture containing indoor, leather&#10;&#10;Description automatically generated">
            <a:extLst>
              <a:ext uri="{FF2B5EF4-FFF2-40B4-BE49-F238E27FC236}">
                <a16:creationId xmlns:a16="http://schemas.microsoft.com/office/drawing/2014/main" id="{938FE6F3-7086-AAAD-1103-50620D414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383" y="3500660"/>
            <a:ext cx="2796900" cy="3162849"/>
          </a:xfrm>
          <a:ln>
            <a:solidFill>
              <a:schemeClr val="accent1"/>
            </a:solidFill>
          </a:ln>
        </p:spPr>
      </p:pic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926820A7-B65E-0F6A-725F-231A223F4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498" y="1388107"/>
            <a:ext cx="4066477" cy="32232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2C8F6-BDA8-C276-C39A-5C375E22E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27" y="2236591"/>
            <a:ext cx="2137377" cy="2195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605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D695929-F463-EF10-EC2A-63092D04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670" y="2518283"/>
            <a:ext cx="6628108" cy="331405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01CEE-C150-A18F-1681-43C11400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vs digital</a:t>
            </a:r>
          </a:p>
        </p:txBody>
      </p:sp>
      <p:pic>
        <p:nvPicPr>
          <p:cNvPr id="15" name="Picture 14" descr="A black video game console&#10;&#10;Description automatically generated with low confidence">
            <a:extLst>
              <a:ext uri="{FF2B5EF4-FFF2-40B4-BE49-F238E27FC236}">
                <a16:creationId xmlns:a16="http://schemas.microsoft.com/office/drawing/2014/main" id="{B15E9398-061C-0DC5-771D-FEF54022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020" y="3362092"/>
            <a:ext cx="3008491" cy="2877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picture containing text, compact disk, electronics&#10;&#10;Description automatically generated">
            <a:extLst>
              <a:ext uri="{FF2B5EF4-FFF2-40B4-BE49-F238E27FC236}">
                <a16:creationId xmlns:a16="http://schemas.microsoft.com/office/drawing/2014/main" id="{FADCD0C9-F91C-D5A4-4BE7-F3E957175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3" y="1577535"/>
            <a:ext cx="2269517" cy="3265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F02E16-1AAC-2260-99D8-3EB32D813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759" y="1225255"/>
            <a:ext cx="2538408" cy="24891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765241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Custom 2">
      <a:dk1>
        <a:srgbClr val="FFFFFF"/>
      </a:dk1>
      <a:lt1>
        <a:srgbClr val="000000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13950</TotalTime>
  <Words>1132</Words>
  <Application>Microsoft Macintosh PowerPoint</Application>
  <PresentationFormat>Widescreen</PresentationFormat>
  <Paragraphs>152</Paragraphs>
  <Slides>34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Century Gothic</vt:lpstr>
      <vt:lpstr>Vapor Trail</vt:lpstr>
      <vt:lpstr>Stevens Institute  of Technology</vt:lpstr>
      <vt:lpstr>Agenda</vt:lpstr>
      <vt:lpstr>Pre-College Programs</vt:lpstr>
      <vt:lpstr>Stevens Academic Calendar and Academic Catalog</vt:lpstr>
      <vt:lpstr>STEM / STEAM Engine / Engineer</vt:lpstr>
      <vt:lpstr>Stevens Institute of Technology</vt:lpstr>
      <vt:lpstr>The Fourth industrial revolution (4.0)</vt:lpstr>
      <vt:lpstr>Analog vs digital</vt:lpstr>
      <vt:lpstr>Analog vs digital</vt:lpstr>
      <vt:lpstr>What is Electrical Engineering?</vt:lpstr>
      <vt:lpstr>What is Computer science</vt:lpstr>
      <vt:lpstr>360 Product Photography Demo</vt:lpstr>
      <vt:lpstr>Aperture and depth of field</vt:lpstr>
      <vt:lpstr>360 Product Photography Demo Darian Muresan, Ph.D.</vt:lpstr>
      <vt:lpstr>F/3.5</vt:lpstr>
      <vt:lpstr>Turntable and hardware Controller</vt:lpstr>
      <vt:lpstr>Data Communication AM/FM Radio and digital encoding</vt:lpstr>
      <vt:lpstr>Why do I care?  Because of wi-fi</vt:lpstr>
      <vt:lpstr>Why can’t I have wi-fi like radio?</vt:lpstr>
      <vt:lpstr>5G Wi-fi</vt:lpstr>
      <vt:lpstr>Agile Software Development Processes</vt:lpstr>
      <vt:lpstr> Matlab Online</vt:lpstr>
      <vt:lpstr>Implement a few image editing functions in Matlab</vt:lpstr>
      <vt:lpstr>Machine and deep Learning</vt:lpstr>
      <vt:lpstr>Machine Learning</vt:lpstr>
      <vt:lpstr>Deep Learning</vt:lpstr>
      <vt:lpstr>Deep learning</vt:lpstr>
      <vt:lpstr>Deep learning</vt:lpstr>
      <vt:lpstr>Transfer Learning</vt:lpstr>
      <vt:lpstr>Deep learning with matlab</vt:lpstr>
      <vt:lpstr>Deep learning demoes</vt:lpstr>
      <vt:lpstr>Backup: data ordering</vt:lpstr>
      <vt:lpstr>Backup: data ordering and parallelization</vt:lpstr>
      <vt:lpstr>Backup: demosaicing and camera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Stevens Institute  of Technology</dc:title>
  <dc:creator>Imagen Labs</dc:creator>
  <cp:lastModifiedBy>Imagen Labs</cp:lastModifiedBy>
  <cp:revision>14</cp:revision>
  <dcterms:created xsi:type="dcterms:W3CDTF">2022-06-22T03:34:37Z</dcterms:created>
  <dcterms:modified xsi:type="dcterms:W3CDTF">2023-06-28T17:24:45Z</dcterms:modified>
</cp:coreProperties>
</file>